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3" d="100"/>
          <a:sy n="83" d="100"/>
        </p:scale>
        <p:origin x="677"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2844855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EEA1B9-30B3-43C9-B40A-2D05DBE747E1}"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540009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3602028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5437844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3599968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24454075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213269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3367714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04563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662625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452315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4EEA1B9-30B3-43C9-B40A-2D05DBE747E1}"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2945532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4EEA1B9-30B3-43C9-B40A-2D05DBE747E1}" type="datetimeFigureOut">
              <a:rPr lang="en-US" smtClean="0"/>
              <a:t>8/18/2020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6941539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3149176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963634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24EEA1B9-30B3-43C9-B40A-2D05DBE747E1}" type="datetimeFigureOut">
              <a:rPr lang="en-US" smtClean="0"/>
              <a:t>8/18/2020</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18221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EEA1B9-30B3-43C9-B40A-2D05DBE747E1}" type="datetimeFigureOut">
              <a:rPr lang="en-US" smtClean="0"/>
              <a:t>8/18/2020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C603584-88CB-4E21-ADF2-C04565E2172B}" type="slidenum">
              <a:rPr lang="en-US" smtClean="0"/>
              <a:t>‹#›</a:t>
            </a:fld>
            <a:endParaRPr lang="en-US"/>
          </a:p>
        </p:txBody>
      </p:sp>
    </p:spTree>
    <p:extLst>
      <p:ext uri="{BB962C8B-B14F-4D97-AF65-F5344CB8AC3E}">
        <p14:creationId xmlns:p14="http://schemas.microsoft.com/office/powerpoint/2010/main" val="1735060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4EEA1B9-30B3-43C9-B40A-2D05DBE747E1}" type="datetimeFigureOut">
              <a:rPr lang="en-US" smtClean="0"/>
              <a:t>8/18/2020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C603584-88CB-4E21-ADF2-C04565E2172B}" type="slidenum">
              <a:rPr lang="en-US" smtClean="0"/>
              <a:t>‹#›</a:t>
            </a:fld>
            <a:endParaRPr lang="en-US"/>
          </a:p>
        </p:txBody>
      </p:sp>
    </p:spTree>
    <p:extLst>
      <p:ext uri="{BB962C8B-B14F-4D97-AF65-F5344CB8AC3E}">
        <p14:creationId xmlns:p14="http://schemas.microsoft.com/office/powerpoint/2010/main" val="381439244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ooden table topped with plates of food on a plate&#10;&#10;Description automatically generated">
            <a:extLst>
              <a:ext uri="{FF2B5EF4-FFF2-40B4-BE49-F238E27FC236}">
                <a16:creationId xmlns:a16="http://schemas.microsoft.com/office/drawing/2014/main" id="{D436A3C4-61DD-43F9-A6E1-F2FF54EAC21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t="2971" b="12760"/>
          <a:stretch/>
        </p:blipFill>
        <p:spPr>
          <a:xfrm>
            <a:off x="20" y="10"/>
            <a:ext cx="12191980" cy="6857990"/>
          </a:xfrm>
          <a:prstGeom prst="rect">
            <a:avLst/>
          </a:prstGeom>
        </p:spPr>
      </p:pic>
      <p:sp>
        <p:nvSpPr>
          <p:cNvPr id="2" name="Title 1">
            <a:extLst>
              <a:ext uri="{FF2B5EF4-FFF2-40B4-BE49-F238E27FC236}">
                <a16:creationId xmlns:a16="http://schemas.microsoft.com/office/drawing/2014/main" id="{B685014D-F3AE-4E4F-A70D-4B228CE79EB2}"/>
              </a:ext>
            </a:extLst>
          </p:cNvPr>
          <p:cNvSpPr>
            <a:spLocks noGrp="1"/>
          </p:cNvSpPr>
          <p:nvPr>
            <p:ph type="ctrTitle"/>
          </p:nvPr>
        </p:nvSpPr>
        <p:spPr>
          <a:xfrm>
            <a:off x="1154955" y="1447800"/>
            <a:ext cx="8825658" cy="3329581"/>
          </a:xfrm>
        </p:spPr>
        <p:txBody>
          <a:bodyPr>
            <a:normAutofit/>
          </a:bodyPr>
          <a:lstStyle/>
          <a:p>
            <a:pPr>
              <a:lnSpc>
                <a:spcPct val="90000"/>
              </a:lnSpc>
            </a:pPr>
            <a:r>
              <a:rPr lang="en-US" dirty="0">
                <a:solidFill>
                  <a:schemeClr val="tx1"/>
                </a:solidFill>
              </a:rPr>
              <a:t>A Complete guide to Indian food in the US </a:t>
            </a:r>
          </a:p>
        </p:txBody>
      </p:sp>
      <p:sp>
        <p:nvSpPr>
          <p:cNvPr id="3" name="TextBox 2">
            <a:extLst>
              <a:ext uri="{FF2B5EF4-FFF2-40B4-BE49-F238E27FC236}">
                <a16:creationId xmlns:a16="http://schemas.microsoft.com/office/drawing/2014/main" id="{480B758A-9C8E-4C16-9124-4D1AC8D62BA5}"/>
              </a:ext>
            </a:extLst>
          </p:cNvPr>
          <p:cNvSpPr txBox="1"/>
          <p:nvPr/>
        </p:nvSpPr>
        <p:spPr>
          <a:xfrm>
            <a:off x="5109612" y="5853998"/>
            <a:ext cx="6636753" cy="646331"/>
          </a:xfrm>
          <a:prstGeom prst="rect">
            <a:avLst/>
          </a:prstGeom>
          <a:noFill/>
        </p:spPr>
        <p:txBody>
          <a:bodyPr wrap="none" rtlCol="0">
            <a:spAutoFit/>
          </a:bodyPr>
          <a:lstStyle/>
          <a:p>
            <a:r>
              <a:rPr lang="en-US" dirty="0"/>
              <a:t>Prepared for Coursera Capstone Data Science Course by</a:t>
            </a:r>
          </a:p>
          <a:p>
            <a:pPr algn="r"/>
            <a:r>
              <a:rPr lang="en-US" dirty="0"/>
              <a:t>Mayank Pandey </a:t>
            </a:r>
          </a:p>
        </p:txBody>
      </p:sp>
    </p:spTree>
    <p:extLst>
      <p:ext uri="{BB962C8B-B14F-4D97-AF65-F5344CB8AC3E}">
        <p14:creationId xmlns:p14="http://schemas.microsoft.com/office/powerpoint/2010/main" val="157108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D0B6-1CD8-4B08-A979-4376DFFF2D91}"/>
              </a:ext>
            </a:extLst>
          </p:cNvPr>
          <p:cNvSpPr>
            <a:spLocks noGrp="1"/>
          </p:cNvSpPr>
          <p:nvPr>
            <p:ph type="title"/>
          </p:nvPr>
        </p:nvSpPr>
        <p:spPr/>
        <p:txBody>
          <a:bodyPr/>
          <a:lstStyle/>
          <a:p>
            <a:r>
              <a:rPr lang="en-US" dirty="0"/>
              <a:t>Jersey City, NJ</a:t>
            </a:r>
          </a:p>
        </p:txBody>
      </p:sp>
      <p:pic>
        <p:nvPicPr>
          <p:cNvPr id="5" name="Content Placeholder 4" descr="A picture containing text, map&#10;&#10;Description automatically generated">
            <a:extLst>
              <a:ext uri="{FF2B5EF4-FFF2-40B4-BE49-F238E27FC236}">
                <a16:creationId xmlns:a16="http://schemas.microsoft.com/office/drawing/2014/main" id="{64FC517F-819E-45A1-9656-A446997ABDB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0132" y="1320628"/>
            <a:ext cx="8847056" cy="5335501"/>
          </a:xfrm>
        </p:spPr>
      </p:pic>
    </p:spTree>
    <p:extLst>
      <p:ext uri="{BB962C8B-B14F-4D97-AF65-F5344CB8AC3E}">
        <p14:creationId xmlns:p14="http://schemas.microsoft.com/office/powerpoint/2010/main" val="246285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5CE1F-4D4A-4959-BF7B-F8D5FF7A9145}"/>
              </a:ext>
            </a:extLst>
          </p:cNvPr>
          <p:cNvSpPr>
            <a:spLocks noGrp="1"/>
          </p:cNvSpPr>
          <p:nvPr>
            <p:ph type="title"/>
          </p:nvPr>
        </p:nvSpPr>
        <p:spPr/>
        <p:txBody>
          <a:bodyPr/>
          <a:lstStyle/>
          <a:p>
            <a:r>
              <a:rPr lang="en-US" dirty="0"/>
              <a:t>Boston, MA</a:t>
            </a:r>
          </a:p>
        </p:txBody>
      </p:sp>
      <p:pic>
        <p:nvPicPr>
          <p:cNvPr id="5" name="Content Placeholder 4" descr="A close up of a map&#10;&#10;Description automatically generated">
            <a:extLst>
              <a:ext uri="{FF2B5EF4-FFF2-40B4-BE49-F238E27FC236}">
                <a16:creationId xmlns:a16="http://schemas.microsoft.com/office/drawing/2014/main" id="{C2E45427-4584-4FFC-BC88-68E7CBC07AA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2999" y="1313294"/>
            <a:ext cx="8823487" cy="5319827"/>
          </a:xfrm>
        </p:spPr>
      </p:pic>
    </p:spTree>
    <p:extLst>
      <p:ext uri="{BB962C8B-B14F-4D97-AF65-F5344CB8AC3E}">
        <p14:creationId xmlns:p14="http://schemas.microsoft.com/office/powerpoint/2010/main" val="1443813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3342A9-5E43-4832-8780-AD518FB6FBB0}"/>
              </a:ext>
            </a:extLst>
          </p:cNvPr>
          <p:cNvSpPr>
            <a:spLocks noGrp="1"/>
          </p:cNvSpPr>
          <p:nvPr>
            <p:ph type="title"/>
          </p:nvPr>
        </p:nvSpPr>
        <p:spPr/>
        <p:txBody>
          <a:bodyPr/>
          <a:lstStyle/>
          <a:p>
            <a:r>
              <a:rPr lang="en-US" dirty="0"/>
              <a:t>Why so mean?</a:t>
            </a:r>
          </a:p>
        </p:txBody>
      </p:sp>
      <p:sp>
        <p:nvSpPr>
          <p:cNvPr id="3" name="Content Placeholder 2">
            <a:extLst>
              <a:ext uri="{FF2B5EF4-FFF2-40B4-BE49-F238E27FC236}">
                <a16:creationId xmlns:a16="http://schemas.microsoft.com/office/drawing/2014/main" id="{4B051A76-F5AE-4F07-9DE4-179CE367C1AC}"/>
              </a:ext>
            </a:extLst>
          </p:cNvPr>
          <p:cNvSpPr>
            <a:spLocks noGrp="1"/>
          </p:cNvSpPr>
          <p:nvPr>
            <p:ph idx="1"/>
          </p:nvPr>
        </p:nvSpPr>
        <p:spPr>
          <a:xfrm>
            <a:off x="726240" y="1713553"/>
            <a:ext cx="8946541" cy="4195481"/>
          </a:xfrm>
        </p:spPr>
        <p:txBody>
          <a:bodyPr>
            <a:normAutofit fontScale="85000" lnSpcReduction="10000"/>
          </a:bodyPr>
          <a:lstStyle/>
          <a:p>
            <a:r>
              <a:rPr lang="en-US" dirty="0"/>
              <a:t>Now we calculate the mean point and mean distance from the mean point, to get a feel of which is the densest area in terms of Indian restaurants. </a:t>
            </a:r>
          </a:p>
          <a:p>
            <a:pPr>
              <a:buFont typeface="Arial" panose="020B0604020202020204" pitchFamily="34" charset="0"/>
              <a:buChar char="•"/>
            </a:pPr>
            <a:r>
              <a:rPr lang="en-US" dirty="0"/>
              <a:t>New York, NY - 0.024</a:t>
            </a:r>
          </a:p>
          <a:p>
            <a:pPr>
              <a:buFont typeface="Arial" panose="020B0604020202020204" pitchFamily="34" charset="0"/>
              <a:buChar char="•"/>
            </a:pPr>
            <a:r>
              <a:rPr lang="en-US" dirty="0"/>
              <a:t>Chicago, IL  - 0.055</a:t>
            </a:r>
          </a:p>
          <a:p>
            <a:pPr>
              <a:buFont typeface="Arial" panose="020B0604020202020204" pitchFamily="34" charset="0"/>
              <a:buChar char="•"/>
            </a:pPr>
            <a:r>
              <a:rPr lang="en-US" dirty="0"/>
              <a:t>San Francisco, CA - 0.026</a:t>
            </a:r>
          </a:p>
          <a:p>
            <a:pPr>
              <a:buFont typeface="Arial" panose="020B0604020202020204" pitchFamily="34" charset="0"/>
              <a:buChar char="•"/>
            </a:pPr>
            <a:r>
              <a:rPr lang="en-US" dirty="0"/>
              <a:t>Jersey City, NJ  - 0.013</a:t>
            </a:r>
          </a:p>
          <a:p>
            <a:pPr>
              <a:buFont typeface="Arial" panose="020B0604020202020204" pitchFamily="34" charset="0"/>
              <a:buChar char="•"/>
            </a:pPr>
            <a:r>
              <a:rPr lang="en-US" dirty="0"/>
              <a:t>Boston, MA - 0.148</a:t>
            </a:r>
          </a:p>
          <a:p>
            <a:pPr>
              <a:buFont typeface="Arial" panose="020B0604020202020204" pitchFamily="34" charset="0"/>
              <a:buChar char="•"/>
            </a:pPr>
            <a:endParaRPr lang="en-US" dirty="0"/>
          </a:p>
          <a:p>
            <a:pPr marL="0" indent="0">
              <a:buNone/>
            </a:pPr>
            <a:r>
              <a:rPr lang="en-US" dirty="0"/>
              <a:t>The lower the value is the densely packed the restaurants are. As we can see, Jersey City has the most density of Indian restaurants, and Boston has those restaurants at very sparse locations (can be seen from the graph as well)</a:t>
            </a:r>
          </a:p>
          <a:p>
            <a:pPr marL="0" indent="0">
              <a:buNone/>
            </a:pPr>
            <a:r>
              <a:rPr lang="en-US" dirty="0"/>
              <a:t>Yes, I am being mean to you Boston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404319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62849A-570D-49DB-954C-63F144E88A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CA42011-E478-428B-9D15-A98E338BF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 name="Freeform 7">
            <a:extLst>
              <a:ext uri="{FF2B5EF4-FFF2-40B4-BE49-F238E27FC236}">
                <a16:creationId xmlns:a16="http://schemas.microsoft.com/office/drawing/2014/main" id="{9ED2773C-FE51-4632-BA46-036BDCDA6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BF8E04CA-86D8-4C86-B39D-A5409582D02F}"/>
              </a:ext>
            </a:extLst>
          </p:cNvPr>
          <p:cNvSpPr>
            <a:spLocks noGrp="1"/>
          </p:cNvSpPr>
          <p:nvPr>
            <p:ph type="title"/>
          </p:nvPr>
        </p:nvSpPr>
        <p:spPr>
          <a:xfrm>
            <a:off x="648930" y="629267"/>
            <a:ext cx="9252154" cy="1016654"/>
          </a:xfrm>
        </p:spPr>
        <p:txBody>
          <a:bodyPr>
            <a:normAutofit/>
          </a:bodyPr>
          <a:lstStyle/>
          <a:p>
            <a:r>
              <a:rPr lang="en-US">
                <a:solidFill>
                  <a:srgbClr val="EBEBEB"/>
                </a:solidFill>
              </a:rPr>
              <a:t>Time to sum it up</a:t>
            </a:r>
          </a:p>
        </p:txBody>
      </p:sp>
      <p:sp useBgFill="1">
        <p:nvSpPr>
          <p:cNvPr id="16" name="Freeform: Shape 15">
            <a:extLst>
              <a:ext uri="{FF2B5EF4-FFF2-40B4-BE49-F238E27FC236}">
                <a16:creationId xmlns:a16="http://schemas.microsoft.com/office/drawing/2014/main" id="{E02F9158-C4C2-46A8-BE73-A4F77E139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7" cy="5095933"/>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pic>
        <p:nvPicPr>
          <p:cNvPr id="5" name="Picture 4" descr="A store front at day&#10;&#10;Description automatically generated">
            <a:extLst>
              <a:ext uri="{FF2B5EF4-FFF2-40B4-BE49-F238E27FC236}">
                <a16:creationId xmlns:a16="http://schemas.microsoft.com/office/drawing/2014/main" id="{509760E0-4C69-4A35-96C5-43916635AF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484" y="2559809"/>
            <a:ext cx="5451627" cy="3638961"/>
          </a:xfrm>
          <a:prstGeom prst="rect">
            <a:avLst/>
          </a:prstGeom>
          <a:effectLst/>
        </p:spPr>
      </p:pic>
      <p:sp>
        <p:nvSpPr>
          <p:cNvPr id="3" name="Content Placeholder 2">
            <a:extLst>
              <a:ext uri="{FF2B5EF4-FFF2-40B4-BE49-F238E27FC236}">
                <a16:creationId xmlns:a16="http://schemas.microsoft.com/office/drawing/2014/main" id="{B7B2EB07-1931-4674-9481-761A7EA8809F}"/>
              </a:ext>
            </a:extLst>
          </p:cNvPr>
          <p:cNvSpPr>
            <a:spLocks noGrp="1"/>
          </p:cNvSpPr>
          <p:nvPr>
            <p:ph idx="1"/>
          </p:nvPr>
        </p:nvSpPr>
        <p:spPr>
          <a:xfrm>
            <a:off x="6421089" y="2548281"/>
            <a:ext cx="5122606" cy="3658689"/>
          </a:xfrm>
        </p:spPr>
        <p:txBody>
          <a:bodyPr>
            <a:normAutofit/>
          </a:bodyPr>
          <a:lstStyle/>
          <a:p>
            <a:pPr>
              <a:lnSpc>
                <a:spcPct val="90000"/>
              </a:lnSpc>
            </a:pPr>
            <a:r>
              <a:rPr lang="en-US" sz="1300"/>
              <a:t>This data analysis report can help a tourist or a student or someone interested in Indian food decide which cities to visit for getting good options for the same. The number of restaurants gives an idea of the sort of variety that can be expected in the city with New York having the greatest number of Indian restaurants, followed by Chicago, San Francisco, Jersey City and then Boston. Another thing to consider for tourists that are travelling for a day or so and they'd want restaurants that are close by to choose from (since Indian restaurants also have a lot of sub-categories to go with) so for that the ideal place to go will be Jersey City followed by New York, San Francisco, Chicago, and then Boston.</a:t>
            </a:r>
          </a:p>
          <a:p>
            <a:pPr>
              <a:lnSpc>
                <a:spcPct val="90000"/>
              </a:lnSpc>
            </a:pPr>
            <a:r>
              <a:rPr lang="en-US" sz="1300"/>
              <a:t>So in conclusion, Jersey City and New York are the 2 ideal places for a day and a week’s travel respectively. Also, Boston has been the worst performer in both the data metrics, so one would need to roam a lot around the city to get good Indian restaurants there. </a:t>
            </a:r>
          </a:p>
        </p:txBody>
      </p:sp>
    </p:spTree>
    <p:extLst>
      <p:ext uri="{BB962C8B-B14F-4D97-AF65-F5344CB8AC3E}">
        <p14:creationId xmlns:p14="http://schemas.microsoft.com/office/powerpoint/2010/main" val="813140797"/>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0" name="Picture 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2" name="Oval 1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 name="Picture 1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6" name="Picture 1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8" name="Rectangle 1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1010"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4" name="Freeform: Shape 23">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9700459" cy="6858001"/>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88E40B58-2E03-499E-A086-BECD7CB64119}"/>
              </a:ext>
            </a:extLst>
          </p:cNvPr>
          <p:cNvSpPr>
            <a:spLocks noGrp="1"/>
          </p:cNvSpPr>
          <p:nvPr>
            <p:ph type="title"/>
          </p:nvPr>
        </p:nvSpPr>
        <p:spPr>
          <a:xfrm>
            <a:off x="1154955" y="1447800"/>
            <a:ext cx="6974915" cy="3329581"/>
          </a:xfrm>
        </p:spPr>
        <p:txBody>
          <a:bodyPr vert="horz" lIns="91440" tIns="45720" rIns="91440" bIns="45720" rtlCol="0" anchor="b">
            <a:normAutofit/>
          </a:bodyPr>
          <a:lstStyle/>
          <a:p>
            <a:pPr>
              <a:lnSpc>
                <a:spcPct val="90000"/>
              </a:lnSpc>
            </a:pPr>
            <a:r>
              <a:rPr lang="en-US" sz="5600" b="0" i="0" kern="1200" dirty="0">
                <a:solidFill>
                  <a:schemeClr val="tx2"/>
                </a:solidFill>
                <a:latin typeface="+mj-lt"/>
                <a:ea typeface="+mj-ea"/>
                <a:cs typeface="+mj-cs"/>
              </a:rPr>
              <a:t>Thanks for your attention and “bhojan ka anand lijiye” </a:t>
            </a:r>
          </a:p>
        </p:txBody>
      </p:sp>
      <p:sp>
        <p:nvSpPr>
          <p:cNvPr id="26" name="Rectangle 25">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787703869"/>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48F57E8-D3FA-4983-A58A-E410CF362904}"/>
              </a:ext>
            </a:extLst>
          </p:cNvPr>
          <p:cNvSpPr>
            <a:spLocks noGrp="1"/>
          </p:cNvSpPr>
          <p:nvPr>
            <p:ph type="title"/>
          </p:nvPr>
        </p:nvSpPr>
        <p:spPr>
          <a:xfrm>
            <a:off x="653143" y="1645920"/>
            <a:ext cx="3522879" cy="4470821"/>
          </a:xfrm>
        </p:spPr>
        <p:txBody>
          <a:bodyPr>
            <a:normAutofit/>
          </a:bodyPr>
          <a:lstStyle/>
          <a:p>
            <a:pPr algn="r"/>
            <a:r>
              <a:rPr lang="en-US">
                <a:solidFill>
                  <a:srgbClr val="FFFFFF"/>
                </a:solidFill>
              </a:rPr>
              <a:t>Introduction</a:t>
            </a:r>
          </a:p>
        </p:txBody>
      </p:sp>
      <p:sp>
        <p:nvSpPr>
          <p:cNvPr id="3" name="Content Placeholder 2">
            <a:extLst>
              <a:ext uri="{FF2B5EF4-FFF2-40B4-BE49-F238E27FC236}">
                <a16:creationId xmlns:a16="http://schemas.microsoft.com/office/drawing/2014/main" id="{E1830725-E1C6-4F89-B492-0FE58FD79F45}"/>
              </a:ext>
            </a:extLst>
          </p:cNvPr>
          <p:cNvSpPr>
            <a:spLocks noGrp="1"/>
          </p:cNvSpPr>
          <p:nvPr>
            <p:ph idx="1"/>
          </p:nvPr>
        </p:nvSpPr>
        <p:spPr>
          <a:xfrm>
            <a:off x="5204109" y="1645920"/>
            <a:ext cx="5919503" cy="4470821"/>
          </a:xfrm>
        </p:spPr>
        <p:txBody>
          <a:bodyPr>
            <a:normAutofit/>
          </a:bodyPr>
          <a:lstStyle/>
          <a:p>
            <a:r>
              <a:rPr lang="en-US" dirty="0"/>
              <a:t>Let's say that you are an Indian student living in the United States for your studies, or you are someone from India working in the US, OR you are someone who </a:t>
            </a:r>
            <a:r>
              <a:rPr lang="en-US" b="1" dirty="0"/>
              <a:t>loves</a:t>
            </a:r>
            <a:r>
              <a:rPr lang="en-US" dirty="0"/>
              <a:t> Indian food (that spicy </a:t>
            </a:r>
            <a:r>
              <a:rPr lang="en-US" dirty="0" err="1"/>
              <a:t>spicy</a:t>
            </a:r>
            <a:r>
              <a:rPr lang="en-US" dirty="0"/>
              <a:t> food :D ) and want to know which of the most popular cities of the US has the best Indian eateries. This report can help anyone from a tourist to a student who is craving for some spicy Indian thali and will also provide with geographical data on the density and the areas they can visit to satisfy their craving.</a:t>
            </a:r>
          </a:p>
        </p:txBody>
      </p:sp>
    </p:spTree>
    <p:extLst>
      <p:ext uri="{BB962C8B-B14F-4D97-AF65-F5344CB8AC3E}">
        <p14:creationId xmlns:p14="http://schemas.microsoft.com/office/powerpoint/2010/main" val="3804973298"/>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accent1">
              <a:alpha val="80000"/>
            </a:schemeClr>
          </a:solidFill>
          <a:ln>
            <a:noFill/>
          </a:ln>
        </p:spPr>
        <p:txBody>
          <a:bodyPr rtlCol="0" anchor="ctr"/>
          <a:lstStyle/>
          <a:p>
            <a:pPr algn="ctr"/>
            <a:endParaRPr lang="en-US">
              <a:solidFill>
                <a:schemeClr val="tx1">
                  <a:alpha val="20000"/>
                </a:schemeClr>
              </a:solidFill>
            </a:endParaRPr>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effectLst/>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7496491-6F60-40CD-99D7-9304D2694C5C}"/>
              </a:ext>
            </a:extLst>
          </p:cNvPr>
          <p:cNvSpPr>
            <a:spLocks noGrp="1"/>
          </p:cNvSpPr>
          <p:nvPr>
            <p:ph type="title"/>
          </p:nvPr>
        </p:nvSpPr>
        <p:spPr>
          <a:xfrm>
            <a:off x="653143" y="1645920"/>
            <a:ext cx="3522879" cy="4470821"/>
          </a:xfrm>
        </p:spPr>
        <p:txBody>
          <a:bodyPr>
            <a:normAutofit/>
          </a:bodyPr>
          <a:lstStyle/>
          <a:p>
            <a:pPr algn="r"/>
            <a:r>
              <a:rPr lang="en-US" sz="3900">
                <a:solidFill>
                  <a:srgbClr val="FFFFFF"/>
                </a:solidFill>
              </a:rPr>
              <a:t>Data &amp; methodology</a:t>
            </a:r>
          </a:p>
        </p:txBody>
      </p:sp>
      <p:sp>
        <p:nvSpPr>
          <p:cNvPr id="3" name="Content Placeholder 2">
            <a:extLst>
              <a:ext uri="{FF2B5EF4-FFF2-40B4-BE49-F238E27FC236}">
                <a16:creationId xmlns:a16="http://schemas.microsoft.com/office/drawing/2014/main" id="{595B85A6-FCF4-4EF4-90C7-02E715AA61C7}"/>
              </a:ext>
            </a:extLst>
          </p:cNvPr>
          <p:cNvSpPr>
            <a:spLocks noGrp="1"/>
          </p:cNvSpPr>
          <p:nvPr>
            <p:ph idx="1"/>
          </p:nvPr>
        </p:nvSpPr>
        <p:spPr>
          <a:xfrm>
            <a:off x="5204109" y="1645920"/>
            <a:ext cx="5919503" cy="4470821"/>
          </a:xfrm>
        </p:spPr>
        <p:txBody>
          <a:bodyPr>
            <a:normAutofit/>
          </a:bodyPr>
          <a:lstStyle/>
          <a:p>
            <a:r>
              <a:rPr lang="en-US" dirty="0"/>
              <a:t>Foursquare API is used to fetch the Indian restaurants in the 5 locations that are </a:t>
            </a:r>
          </a:p>
          <a:p>
            <a:pPr>
              <a:buFont typeface="Wingdings" panose="05000000000000000000" pitchFamily="2" charset="2"/>
              <a:buChar char="§"/>
            </a:pPr>
            <a:r>
              <a:rPr lang="en-US" dirty="0"/>
              <a:t>New York, NY</a:t>
            </a:r>
          </a:p>
          <a:p>
            <a:pPr>
              <a:buFont typeface="Wingdings" panose="05000000000000000000" pitchFamily="2" charset="2"/>
              <a:buChar char="§"/>
            </a:pPr>
            <a:r>
              <a:rPr lang="en-US" dirty="0"/>
              <a:t>San </a:t>
            </a:r>
            <a:r>
              <a:rPr lang="en-US" dirty="0" err="1"/>
              <a:t>Fransisco</a:t>
            </a:r>
            <a:r>
              <a:rPr lang="en-US" dirty="0"/>
              <a:t>, CA</a:t>
            </a:r>
          </a:p>
          <a:p>
            <a:pPr>
              <a:buFont typeface="Wingdings" panose="05000000000000000000" pitchFamily="2" charset="2"/>
              <a:buChar char="§"/>
            </a:pPr>
            <a:r>
              <a:rPr lang="en-US" dirty="0"/>
              <a:t>Jersey City, NJ</a:t>
            </a:r>
          </a:p>
          <a:p>
            <a:pPr>
              <a:buFont typeface="Wingdings" panose="05000000000000000000" pitchFamily="2" charset="2"/>
              <a:buChar char="§"/>
            </a:pPr>
            <a:r>
              <a:rPr lang="en-US" dirty="0"/>
              <a:t>Boston, MA    and</a:t>
            </a:r>
          </a:p>
          <a:p>
            <a:pPr>
              <a:buFont typeface="Wingdings" panose="05000000000000000000" pitchFamily="2" charset="2"/>
              <a:buChar char="§"/>
            </a:pPr>
            <a:r>
              <a:rPr lang="en-US" dirty="0"/>
              <a:t>Chicago, IL</a:t>
            </a:r>
          </a:p>
          <a:p>
            <a:pPr>
              <a:buFont typeface="Wingdings" panose="05000000000000000000" pitchFamily="2" charset="2"/>
              <a:buChar char="§"/>
            </a:pPr>
            <a:endParaRPr lang="en-US" dirty="0"/>
          </a:p>
          <a:p>
            <a:pPr marL="0" indent="0">
              <a:buNone/>
            </a:pPr>
            <a:r>
              <a:rPr lang="en-US" dirty="0"/>
              <a:t>The density map is built using Folium and the maps along with the number of Indian restaurants in each city is printed. </a:t>
            </a:r>
          </a:p>
        </p:txBody>
      </p:sp>
    </p:spTree>
    <p:extLst>
      <p:ext uri="{BB962C8B-B14F-4D97-AF65-F5344CB8AC3E}">
        <p14:creationId xmlns:p14="http://schemas.microsoft.com/office/powerpoint/2010/main" val="350575552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32B1E2-FAF9-4B37-9B67-64866FBF66CF}"/>
              </a:ext>
            </a:extLst>
          </p:cNvPr>
          <p:cNvSpPr>
            <a:spLocks noGrp="1"/>
          </p:cNvSpPr>
          <p:nvPr>
            <p:ph type="title"/>
          </p:nvPr>
        </p:nvSpPr>
        <p:spPr>
          <a:xfrm>
            <a:off x="648930" y="629266"/>
            <a:ext cx="6188190" cy="1622321"/>
          </a:xfrm>
        </p:spPr>
        <p:txBody>
          <a:bodyPr>
            <a:normAutofit/>
          </a:bodyPr>
          <a:lstStyle/>
          <a:p>
            <a:r>
              <a:rPr lang="en-US">
                <a:solidFill>
                  <a:srgbClr val="EBEBEB"/>
                </a:solidFill>
              </a:rPr>
              <a:t>The number game</a:t>
            </a:r>
          </a:p>
        </p:txBody>
      </p:sp>
      <p:sp>
        <p:nvSpPr>
          <p:cNvPr id="3" name="Content Placeholder 2">
            <a:extLst>
              <a:ext uri="{FF2B5EF4-FFF2-40B4-BE49-F238E27FC236}">
                <a16:creationId xmlns:a16="http://schemas.microsoft.com/office/drawing/2014/main" id="{15746FB7-799A-4A15-8CA6-F509A2F44586}"/>
              </a:ext>
            </a:extLst>
          </p:cNvPr>
          <p:cNvSpPr>
            <a:spLocks noGrp="1"/>
          </p:cNvSpPr>
          <p:nvPr>
            <p:ph idx="1"/>
          </p:nvPr>
        </p:nvSpPr>
        <p:spPr>
          <a:xfrm>
            <a:off x="648930" y="2438400"/>
            <a:ext cx="6188189" cy="3785419"/>
          </a:xfrm>
        </p:spPr>
        <p:txBody>
          <a:bodyPr>
            <a:normAutofit/>
          </a:bodyPr>
          <a:lstStyle/>
          <a:p>
            <a:pPr>
              <a:lnSpc>
                <a:spcPct val="90000"/>
              </a:lnSpc>
            </a:pPr>
            <a:r>
              <a:rPr lang="en-US" sz="1700">
                <a:solidFill>
                  <a:srgbClr val="FFFFFF"/>
                </a:solidFill>
              </a:rPr>
              <a:t>The number of Indian restaurants in each city is as follows: </a:t>
            </a:r>
          </a:p>
          <a:p>
            <a:pPr>
              <a:lnSpc>
                <a:spcPct val="90000"/>
              </a:lnSpc>
              <a:buFont typeface="Wingdings" panose="05000000000000000000" pitchFamily="2" charset="2"/>
              <a:buChar char="§"/>
            </a:pPr>
            <a:r>
              <a:rPr lang="en-US" sz="1700">
                <a:solidFill>
                  <a:srgbClr val="FFFFFF"/>
                </a:solidFill>
              </a:rPr>
              <a:t>New York, NY =  254</a:t>
            </a:r>
          </a:p>
          <a:p>
            <a:pPr>
              <a:lnSpc>
                <a:spcPct val="90000"/>
              </a:lnSpc>
              <a:buFont typeface="Wingdings" panose="05000000000000000000" pitchFamily="2" charset="2"/>
              <a:buChar char="§"/>
            </a:pPr>
            <a:r>
              <a:rPr lang="en-US" sz="1700">
                <a:solidFill>
                  <a:srgbClr val="FFFFFF"/>
                </a:solidFill>
              </a:rPr>
              <a:t>Chicago, IL =  168</a:t>
            </a:r>
          </a:p>
          <a:p>
            <a:pPr>
              <a:lnSpc>
                <a:spcPct val="90000"/>
              </a:lnSpc>
              <a:buFont typeface="Wingdings" panose="05000000000000000000" pitchFamily="2" charset="2"/>
              <a:buChar char="§"/>
            </a:pPr>
            <a:r>
              <a:rPr lang="en-US" sz="1700">
                <a:solidFill>
                  <a:srgbClr val="FFFFFF"/>
                </a:solidFill>
              </a:rPr>
              <a:t>San Francisco, CA =  156</a:t>
            </a:r>
          </a:p>
          <a:p>
            <a:pPr>
              <a:lnSpc>
                <a:spcPct val="90000"/>
              </a:lnSpc>
              <a:buFont typeface="Wingdings" panose="05000000000000000000" pitchFamily="2" charset="2"/>
              <a:buChar char="§"/>
            </a:pPr>
            <a:r>
              <a:rPr lang="en-US" sz="1700">
                <a:solidFill>
                  <a:srgbClr val="FFFFFF"/>
                </a:solidFill>
              </a:rPr>
              <a:t>Jersey City, NJ =  101</a:t>
            </a:r>
          </a:p>
          <a:p>
            <a:pPr>
              <a:lnSpc>
                <a:spcPct val="90000"/>
              </a:lnSpc>
              <a:buFont typeface="Wingdings" panose="05000000000000000000" pitchFamily="2" charset="2"/>
              <a:buChar char="§"/>
            </a:pPr>
            <a:r>
              <a:rPr lang="en-US" sz="1700">
                <a:solidFill>
                  <a:srgbClr val="FFFFFF"/>
                </a:solidFill>
              </a:rPr>
              <a:t>Boston, MA =  74</a:t>
            </a:r>
          </a:p>
          <a:p>
            <a:pPr>
              <a:lnSpc>
                <a:spcPct val="90000"/>
              </a:lnSpc>
              <a:buFont typeface="Wingdings" panose="05000000000000000000" pitchFamily="2" charset="2"/>
              <a:buChar char="§"/>
            </a:pPr>
            <a:endParaRPr lang="en-US" sz="1700">
              <a:solidFill>
                <a:srgbClr val="FFFFFF"/>
              </a:solidFill>
            </a:endParaRPr>
          </a:p>
          <a:p>
            <a:pPr marL="0" indent="0">
              <a:lnSpc>
                <a:spcPct val="90000"/>
              </a:lnSpc>
              <a:buNone/>
            </a:pPr>
            <a:r>
              <a:rPr lang="en-US" sz="1700">
                <a:solidFill>
                  <a:srgbClr val="FFFFFF"/>
                </a:solidFill>
              </a:rPr>
              <a:t>So if you are having a vacation and have time to explore the whole of the city, New York will be the best place to hang around and try different varieties of Indian food, since it has a lot of Indian restaurant options. </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A plate of food&#10;&#10;Description automatically generated">
            <a:extLst>
              <a:ext uri="{FF2B5EF4-FFF2-40B4-BE49-F238E27FC236}">
                <a16:creationId xmlns:a16="http://schemas.microsoft.com/office/drawing/2014/main" id="{723F4436-1D4E-4FEF-9DEF-3760F3848296}"/>
              </a:ext>
            </a:extLst>
          </p:cNvPr>
          <p:cNvPicPr>
            <a:picLocks noChangeAspect="1"/>
          </p:cNvPicPr>
          <p:nvPr/>
        </p:nvPicPr>
        <p:blipFill rotWithShape="1">
          <a:blip r:embed="rId3">
            <a:extLst>
              <a:ext uri="{28A0092B-C50C-407E-A947-70E740481C1C}">
                <a14:useLocalDpi xmlns:a14="http://schemas.microsoft.com/office/drawing/2010/main" val="0"/>
              </a:ext>
            </a:extLst>
          </a:blip>
          <a:srcRect l="42430" r="16861"/>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1532642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FA3578-67E6-4FC2-BC04-143A20551B35}"/>
              </a:ext>
            </a:extLst>
          </p:cNvPr>
          <p:cNvSpPr>
            <a:spLocks noGrp="1"/>
          </p:cNvSpPr>
          <p:nvPr>
            <p:ph type="title"/>
          </p:nvPr>
        </p:nvSpPr>
        <p:spPr>
          <a:xfrm>
            <a:off x="5411931" y="452718"/>
            <a:ext cx="4638903" cy="1400530"/>
          </a:xfrm>
        </p:spPr>
        <p:txBody>
          <a:bodyPr>
            <a:normAutofit/>
          </a:bodyPr>
          <a:lstStyle/>
          <a:p>
            <a:r>
              <a:rPr lang="en-US" dirty="0"/>
              <a:t>Let’s talk density, shall we? </a:t>
            </a:r>
          </a:p>
        </p:txBody>
      </p:sp>
      <p:sp>
        <p:nvSpPr>
          <p:cNvPr id="1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5" name="Picture 4" descr="Many different types of food on a plate&#10;&#10;Description automatically generated">
            <a:extLst>
              <a:ext uri="{FF2B5EF4-FFF2-40B4-BE49-F238E27FC236}">
                <a16:creationId xmlns:a16="http://schemas.microsoft.com/office/drawing/2014/main" id="{D4B81E57-CD0A-444B-9FA9-472B1C81925E}"/>
              </a:ext>
            </a:extLst>
          </p:cNvPr>
          <p:cNvPicPr>
            <a:picLocks noChangeAspect="1"/>
          </p:cNvPicPr>
          <p:nvPr/>
        </p:nvPicPr>
        <p:blipFill rotWithShape="1">
          <a:blip r:embed="rId3">
            <a:extLst>
              <a:ext uri="{28A0092B-C50C-407E-A947-70E740481C1C}">
                <a14:useLocalDpi xmlns:a14="http://schemas.microsoft.com/office/drawing/2010/main" val="0"/>
              </a:ext>
            </a:extLst>
          </a:blip>
          <a:srcRect l="18690" r="23297" b="-1"/>
          <a:stretch/>
        </p:blipFill>
        <p:spPr>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14" name="Rectangle 13">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0EDE121-84F3-4512-AD7B-67E62547C3BC}"/>
              </a:ext>
            </a:extLst>
          </p:cNvPr>
          <p:cNvSpPr>
            <a:spLocks noGrp="1"/>
          </p:cNvSpPr>
          <p:nvPr>
            <p:ph idx="1"/>
          </p:nvPr>
        </p:nvSpPr>
        <p:spPr>
          <a:xfrm>
            <a:off x="5411931" y="2373430"/>
            <a:ext cx="5924782" cy="4195481"/>
          </a:xfrm>
        </p:spPr>
        <p:txBody>
          <a:bodyPr>
            <a:normAutofit/>
          </a:bodyPr>
          <a:lstStyle/>
          <a:p>
            <a:r>
              <a:rPr lang="en-US" dirty="0"/>
              <a:t>One more thing to consider in this data is the time a </a:t>
            </a:r>
            <a:r>
              <a:rPr lang="en-US" dirty="0" err="1"/>
              <a:t>traveller</a:t>
            </a:r>
            <a:r>
              <a:rPr lang="en-US" dirty="0"/>
              <a:t> has, to visit a city. If short on time, a person would like to know the city which is densely infused with these </a:t>
            </a:r>
            <a:r>
              <a:rPr lang="en-US" dirty="0" err="1"/>
              <a:t>flavour</a:t>
            </a:r>
            <a:r>
              <a:rPr lang="en-US" dirty="0"/>
              <a:t>-infused restaurants. </a:t>
            </a:r>
          </a:p>
        </p:txBody>
      </p:sp>
    </p:spTree>
    <p:extLst>
      <p:ext uri="{BB962C8B-B14F-4D97-AF65-F5344CB8AC3E}">
        <p14:creationId xmlns:p14="http://schemas.microsoft.com/office/powerpoint/2010/main" val="3654679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57983B8-52F0-4B56-865D-BF8BA033E20F}"/>
              </a:ext>
            </a:extLst>
          </p:cNvPr>
          <p:cNvSpPr>
            <a:spLocks noGrp="1"/>
          </p:cNvSpPr>
          <p:nvPr>
            <p:ph type="title"/>
          </p:nvPr>
        </p:nvSpPr>
        <p:spPr>
          <a:xfrm>
            <a:off x="648930" y="629266"/>
            <a:ext cx="6188190" cy="1622321"/>
          </a:xfrm>
        </p:spPr>
        <p:txBody>
          <a:bodyPr>
            <a:normAutofit/>
          </a:bodyPr>
          <a:lstStyle/>
          <a:p>
            <a:r>
              <a:rPr lang="en-US">
                <a:solidFill>
                  <a:srgbClr val="EBEBEB"/>
                </a:solidFill>
              </a:rPr>
              <a:t>The data science spice</a:t>
            </a:r>
          </a:p>
        </p:txBody>
      </p:sp>
      <p:sp>
        <p:nvSpPr>
          <p:cNvPr id="3" name="Content Placeholder 2">
            <a:extLst>
              <a:ext uri="{FF2B5EF4-FFF2-40B4-BE49-F238E27FC236}">
                <a16:creationId xmlns:a16="http://schemas.microsoft.com/office/drawing/2014/main" id="{61A6406E-EDC1-4BAB-94A1-4B0CD559073D}"/>
              </a:ext>
            </a:extLst>
          </p:cNvPr>
          <p:cNvSpPr>
            <a:spLocks noGrp="1"/>
          </p:cNvSpPr>
          <p:nvPr>
            <p:ph idx="1"/>
          </p:nvPr>
        </p:nvSpPr>
        <p:spPr>
          <a:xfrm>
            <a:off x="648930" y="2438400"/>
            <a:ext cx="6188189" cy="3785419"/>
          </a:xfrm>
        </p:spPr>
        <p:txBody>
          <a:bodyPr>
            <a:normAutofit/>
          </a:bodyPr>
          <a:lstStyle/>
          <a:p>
            <a:r>
              <a:rPr lang="en-US">
                <a:solidFill>
                  <a:srgbClr val="FFFFFF"/>
                </a:solidFill>
              </a:rPr>
              <a:t>Utilizing the spice that data science provides us, the density of the 5 cities (100 data points) is calculating and printed nicely onto the map of the given city using the Folium API. The next 5 slides will show the images of the 5 cities and their density points on top of their map. </a:t>
            </a:r>
          </a:p>
        </p:txBody>
      </p:sp>
      <p:sp>
        <p:nvSpPr>
          <p:cNvPr id="24"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 name="Picture 11" descr="Food on a table&#10;&#10;Description automatically generated">
            <a:extLst>
              <a:ext uri="{FF2B5EF4-FFF2-40B4-BE49-F238E27FC236}">
                <a16:creationId xmlns:a16="http://schemas.microsoft.com/office/drawing/2014/main" id="{00CDC3D8-9680-4FCC-A15A-A9CA751AAAAD}"/>
              </a:ext>
            </a:extLst>
          </p:cNvPr>
          <p:cNvPicPr>
            <a:picLocks noChangeAspect="1"/>
          </p:cNvPicPr>
          <p:nvPr/>
        </p:nvPicPr>
        <p:blipFill rotWithShape="1">
          <a:blip r:embed="rId3">
            <a:extLst>
              <a:ext uri="{28A0092B-C50C-407E-A947-70E740481C1C}">
                <a14:useLocalDpi xmlns:a14="http://schemas.microsoft.com/office/drawing/2010/main" val="0"/>
              </a:ext>
            </a:extLst>
          </a:blip>
          <a:srcRect l="23926" r="35365"/>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66135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78C35-B15A-40D6-BF2C-64C7F1C3C435}"/>
              </a:ext>
            </a:extLst>
          </p:cNvPr>
          <p:cNvSpPr>
            <a:spLocks noGrp="1"/>
          </p:cNvSpPr>
          <p:nvPr>
            <p:ph type="title"/>
          </p:nvPr>
        </p:nvSpPr>
        <p:spPr/>
        <p:txBody>
          <a:bodyPr/>
          <a:lstStyle/>
          <a:p>
            <a:r>
              <a:rPr lang="en-US"/>
              <a:t>New York, NY</a:t>
            </a:r>
            <a:endParaRPr lang="en-US" dirty="0"/>
          </a:p>
        </p:txBody>
      </p:sp>
      <p:pic>
        <p:nvPicPr>
          <p:cNvPr id="5" name="Content Placeholder 4" descr="A picture containing text, map&#10;&#10;Description automatically generated">
            <a:extLst>
              <a:ext uri="{FF2B5EF4-FFF2-40B4-BE49-F238E27FC236}">
                <a16:creationId xmlns:a16="http://schemas.microsoft.com/office/drawing/2014/main" id="{DA256AD3-5C56-4802-9C41-44406FBAE7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9525" y="1534164"/>
            <a:ext cx="8339127" cy="5026370"/>
          </a:xfrm>
        </p:spPr>
      </p:pic>
    </p:spTree>
    <p:extLst>
      <p:ext uri="{BB962C8B-B14F-4D97-AF65-F5344CB8AC3E}">
        <p14:creationId xmlns:p14="http://schemas.microsoft.com/office/powerpoint/2010/main" val="2308883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371FB-815B-4051-B0A0-90855A1D79B5}"/>
              </a:ext>
            </a:extLst>
          </p:cNvPr>
          <p:cNvSpPr>
            <a:spLocks noGrp="1"/>
          </p:cNvSpPr>
          <p:nvPr>
            <p:ph type="title"/>
          </p:nvPr>
        </p:nvSpPr>
        <p:spPr/>
        <p:txBody>
          <a:bodyPr/>
          <a:lstStyle/>
          <a:p>
            <a:r>
              <a:rPr lang="en-US" dirty="0"/>
              <a:t>Chicago, IL </a:t>
            </a:r>
          </a:p>
        </p:txBody>
      </p:sp>
      <p:pic>
        <p:nvPicPr>
          <p:cNvPr id="5" name="Content Placeholder 4" descr="A close up of a map&#10;&#10;Description automatically generated">
            <a:extLst>
              <a:ext uri="{FF2B5EF4-FFF2-40B4-BE49-F238E27FC236}">
                <a16:creationId xmlns:a16="http://schemas.microsoft.com/office/drawing/2014/main" id="{58FDB78E-395B-4246-A819-CCA30C9525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6950" y="1520423"/>
            <a:ext cx="8389855" cy="5053497"/>
          </a:xfrm>
        </p:spPr>
      </p:pic>
    </p:spTree>
    <p:extLst>
      <p:ext uri="{BB962C8B-B14F-4D97-AF65-F5344CB8AC3E}">
        <p14:creationId xmlns:p14="http://schemas.microsoft.com/office/powerpoint/2010/main" val="72464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3EFC5-9BBA-4F8E-8688-25E558C9BD90}"/>
              </a:ext>
            </a:extLst>
          </p:cNvPr>
          <p:cNvSpPr>
            <a:spLocks noGrp="1"/>
          </p:cNvSpPr>
          <p:nvPr>
            <p:ph type="title"/>
          </p:nvPr>
        </p:nvSpPr>
        <p:spPr/>
        <p:txBody>
          <a:bodyPr/>
          <a:lstStyle/>
          <a:p>
            <a:r>
              <a:rPr lang="en-US" dirty="0"/>
              <a:t>San Francisco, CA</a:t>
            </a:r>
          </a:p>
        </p:txBody>
      </p:sp>
      <p:pic>
        <p:nvPicPr>
          <p:cNvPr id="5" name="Content Placeholder 4" descr="A close up of a map&#10;&#10;Description automatically generated">
            <a:extLst>
              <a:ext uri="{FF2B5EF4-FFF2-40B4-BE49-F238E27FC236}">
                <a16:creationId xmlns:a16="http://schemas.microsoft.com/office/drawing/2014/main" id="{DB015BC2-0539-4F35-8E40-4849B16C7B0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23827" y="1424620"/>
            <a:ext cx="8639666" cy="5180185"/>
          </a:xfrm>
        </p:spPr>
      </p:pic>
    </p:spTree>
    <p:extLst>
      <p:ext uri="{BB962C8B-B14F-4D97-AF65-F5344CB8AC3E}">
        <p14:creationId xmlns:p14="http://schemas.microsoft.com/office/powerpoint/2010/main" val="424731869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729</Words>
  <Application>Microsoft Office PowerPoint</Application>
  <PresentationFormat>Widescreen</PresentationFormat>
  <Paragraphs>46</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Century Gothic</vt:lpstr>
      <vt:lpstr>Wingdings</vt:lpstr>
      <vt:lpstr>Wingdings 3</vt:lpstr>
      <vt:lpstr>Ion</vt:lpstr>
      <vt:lpstr>A Complete guide to Indian food in the US </vt:lpstr>
      <vt:lpstr>Introduction</vt:lpstr>
      <vt:lpstr>Data &amp; methodology</vt:lpstr>
      <vt:lpstr>The number game</vt:lpstr>
      <vt:lpstr>Let’s talk density, shall we? </vt:lpstr>
      <vt:lpstr>The data science spice</vt:lpstr>
      <vt:lpstr>New York, NY</vt:lpstr>
      <vt:lpstr>Chicago, IL </vt:lpstr>
      <vt:lpstr>San Francisco, CA</vt:lpstr>
      <vt:lpstr>Jersey City, NJ</vt:lpstr>
      <vt:lpstr>Boston, MA</vt:lpstr>
      <vt:lpstr>Why so mean?</vt:lpstr>
      <vt:lpstr>Time to sum it up</vt:lpstr>
      <vt:lpstr>Thanks for your attention and “bhojan ka anand lijiye”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Complete guide to Indian food in the US </dc:title>
  <dc:creator>Mayank Pandey</dc:creator>
  <cp:lastModifiedBy>Mayank Pandey</cp:lastModifiedBy>
  <cp:revision>2</cp:revision>
  <dcterms:created xsi:type="dcterms:W3CDTF">2020-08-18T07:58:51Z</dcterms:created>
  <dcterms:modified xsi:type="dcterms:W3CDTF">2020-08-18T08:01:02Z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maypandey@nvidia.com</vt:lpwstr>
  </property>
  <property fmtid="{D5CDD505-2E9C-101B-9397-08002B2CF9AE}" pid="5" name="MSIP_Label_6b558183-044c-4105-8d9c-cea02a2a3d86_SetDate">
    <vt:lpwstr>2020-08-18T07:58:57.3790196Z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ActionId">
    <vt:lpwstr>23000902-05ba-4430-84a4-29c05304282b</vt:lpwstr>
  </property>
  <property fmtid="{D5CDD505-2E9C-101B-9397-08002B2CF9AE}" pid="9" name="MSIP_Label_6b558183-044c-4105-8d9c-cea02a2a3d86_Extended_MSFT_Method">
    <vt:lpwstr>Automatic</vt:lpwstr>
  </property>
  <property fmtid="{D5CDD505-2E9C-101B-9397-08002B2CF9AE}" pid="10" name="Sensitivity">
    <vt:lpwstr>Unrestricted</vt:lpwstr>
  </property>
</Properties>
</file>